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8"/>
  </p:notesMasterIdLst>
  <p:handoutMasterIdLst>
    <p:handoutMasterId r:id="rId9"/>
  </p:handoutMasterIdLst>
  <p:sldIdLst>
    <p:sldId id="256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Fall%202009\Data%20Files\Integrated%20Projects\ie1_totally_fit_revenue_solu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Revenues by Quarter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5628009841415605"/>
          <c:y val="0.10951010749016447"/>
          <c:w val="0.76620037388501483"/>
          <c:h val="0.82458833942278187"/>
        </c:manualLayout>
      </c:layout>
      <c:barChart>
        <c:barDir val="col"/>
        <c:grouping val="clustered"/>
        <c:ser>
          <c:idx val="0"/>
          <c:order val="0"/>
          <c:tx>
            <c:strRef>
              <c:f>'This Year'!$B$2</c:f>
              <c:strCache>
                <c:ptCount val="1"/>
                <c:pt idx="0">
                  <c:v>1st Quarter</c:v>
                </c:pt>
              </c:strCache>
            </c:strRef>
          </c:tx>
          <c:cat>
            <c:strRef>
              <c:f>'This Year'!$A$3:$A$6</c:f>
              <c:strCache>
                <c:ptCount val="4"/>
                <c:pt idx="0">
                  <c:v>Bronze</c:v>
                </c:pt>
                <c:pt idx="1">
                  <c:v>Silver</c:v>
                </c:pt>
                <c:pt idx="2">
                  <c:v>Gold</c:v>
                </c:pt>
                <c:pt idx="3">
                  <c:v>Platinum</c:v>
                </c:pt>
              </c:strCache>
            </c:strRef>
          </c:cat>
          <c:val>
            <c:numRef>
              <c:f>'This Year'!$B$3:$B$6</c:f>
              <c:numCache>
                <c:formatCode>"$"#,##0</c:formatCode>
                <c:ptCount val="4"/>
                <c:pt idx="0">
                  <c:v>1650</c:v>
                </c:pt>
                <c:pt idx="1">
                  <c:v>2850</c:v>
                </c:pt>
                <c:pt idx="2">
                  <c:v>5400</c:v>
                </c:pt>
                <c:pt idx="3">
                  <c:v>5500</c:v>
                </c:pt>
              </c:numCache>
            </c:numRef>
          </c:val>
        </c:ser>
        <c:ser>
          <c:idx val="1"/>
          <c:order val="1"/>
          <c:tx>
            <c:strRef>
              <c:f>'This Year'!$C$2</c:f>
              <c:strCache>
                <c:ptCount val="1"/>
                <c:pt idx="0">
                  <c:v>2nd Quarter</c:v>
                </c:pt>
              </c:strCache>
            </c:strRef>
          </c:tx>
          <c:cat>
            <c:strRef>
              <c:f>'This Year'!$A$3:$A$6</c:f>
              <c:strCache>
                <c:ptCount val="4"/>
                <c:pt idx="0">
                  <c:v>Bronze</c:v>
                </c:pt>
                <c:pt idx="1">
                  <c:v>Silver</c:v>
                </c:pt>
                <c:pt idx="2">
                  <c:v>Gold</c:v>
                </c:pt>
                <c:pt idx="3">
                  <c:v>Platinum</c:v>
                </c:pt>
              </c:strCache>
            </c:strRef>
          </c:cat>
          <c:val>
            <c:numRef>
              <c:f>'This Year'!$C$3:$C$6</c:f>
              <c:numCache>
                <c:formatCode>"$"#,##0</c:formatCode>
                <c:ptCount val="4"/>
                <c:pt idx="0">
                  <c:v>1100</c:v>
                </c:pt>
                <c:pt idx="1">
                  <c:v>6650</c:v>
                </c:pt>
                <c:pt idx="2">
                  <c:v>9000</c:v>
                </c:pt>
                <c:pt idx="3">
                  <c:v>8250</c:v>
                </c:pt>
              </c:numCache>
            </c:numRef>
          </c:val>
        </c:ser>
        <c:ser>
          <c:idx val="2"/>
          <c:order val="2"/>
          <c:tx>
            <c:strRef>
              <c:f>'This Year'!$D$2</c:f>
              <c:strCache>
                <c:ptCount val="1"/>
                <c:pt idx="0">
                  <c:v>3rd Quarter</c:v>
                </c:pt>
              </c:strCache>
            </c:strRef>
          </c:tx>
          <c:cat>
            <c:strRef>
              <c:f>'This Year'!$A$3:$A$6</c:f>
              <c:strCache>
                <c:ptCount val="4"/>
                <c:pt idx="0">
                  <c:v>Bronze</c:v>
                </c:pt>
                <c:pt idx="1">
                  <c:v>Silver</c:v>
                </c:pt>
                <c:pt idx="2">
                  <c:v>Gold</c:v>
                </c:pt>
                <c:pt idx="3">
                  <c:v>Platinum</c:v>
                </c:pt>
              </c:strCache>
            </c:strRef>
          </c:cat>
          <c:val>
            <c:numRef>
              <c:f>'This Year'!$D$3:$D$6</c:f>
              <c:numCache>
                <c:formatCode>"$"#,##0</c:formatCode>
                <c:ptCount val="4"/>
                <c:pt idx="0">
                  <c:v>2200</c:v>
                </c:pt>
                <c:pt idx="1">
                  <c:v>4750</c:v>
                </c:pt>
                <c:pt idx="2">
                  <c:v>7200</c:v>
                </c:pt>
                <c:pt idx="3">
                  <c:v>16500</c:v>
                </c:pt>
              </c:numCache>
            </c:numRef>
          </c:val>
        </c:ser>
        <c:ser>
          <c:idx val="3"/>
          <c:order val="3"/>
          <c:tx>
            <c:strRef>
              <c:f>'This Year'!$E$2</c:f>
              <c:strCache>
                <c:ptCount val="1"/>
                <c:pt idx="0">
                  <c:v>4th Quarter</c:v>
                </c:pt>
              </c:strCache>
            </c:strRef>
          </c:tx>
          <c:cat>
            <c:strRef>
              <c:f>'This Year'!$A$3:$A$6</c:f>
              <c:strCache>
                <c:ptCount val="4"/>
                <c:pt idx="0">
                  <c:v>Bronze</c:v>
                </c:pt>
                <c:pt idx="1">
                  <c:v>Silver</c:v>
                </c:pt>
                <c:pt idx="2">
                  <c:v>Gold</c:v>
                </c:pt>
                <c:pt idx="3">
                  <c:v>Platinum</c:v>
                </c:pt>
              </c:strCache>
            </c:strRef>
          </c:cat>
          <c:val>
            <c:numRef>
              <c:f>'This Year'!$E$3:$E$6</c:f>
              <c:numCache>
                <c:formatCode>"$"#,##0</c:formatCode>
                <c:ptCount val="4"/>
                <c:pt idx="0">
                  <c:v>1650</c:v>
                </c:pt>
                <c:pt idx="1">
                  <c:v>4650</c:v>
                </c:pt>
                <c:pt idx="2">
                  <c:v>5400</c:v>
                </c:pt>
                <c:pt idx="3">
                  <c:v>11000</c:v>
                </c:pt>
              </c:numCache>
            </c:numRef>
          </c:val>
        </c:ser>
        <c:axId val="53146368"/>
        <c:axId val="53147904"/>
      </c:barChart>
      <c:catAx>
        <c:axId val="53146368"/>
        <c:scaling>
          <c:orientation val="minMax"/>
        </c:scaling>
        <c:axPos val="b"/>
        <c:tickLblPos val="nextTo"/>
        <c:crossAx val="53147904"/>
        <c:crosses val="autoZero"/>
        <c:auto val="1"/>
        <c:lblAlgn val="ctr"/>
        <c:lblOffset val="100"/>
      </c:catAx>
      <c:valAx>
        <c:axId val="53147904"/>
        <c:scaling>
          <c:orientation val="minMax"/>
        </c:scaling>
        <c:axPos val="l"/>
        <c:majorGridlines/>
        <c:numFmt formatCode="&quot;$&quot;#,##0" sourceLinked="1"/>
        <c:tickLblPos val="nextTo"/>
        <c:crossAx val="531463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18FF8-C430-4D10-92F7-C673BEDEA6A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Harry Potter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4D74E-2795-493B-91EC-36B3D457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4FAE8-EA02-4F35-9489-B6197B08570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Harry Potter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40518-619A-4777-8582-AB0E296AC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40518-619A-4777-8582-AB0E296ACB5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Harry Potter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40518-619A-4777-8582-AB0E296ACB5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Harry Potter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40518-619A-4777-8582-AB0E296ACB5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Harry Potter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40518-619A-4777-8582-AB0E296ACB5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Harry Potter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40518-619A-4777-8582-AB0E296ACB5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Harry Potter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40518-619A-4777-8582-AB0E296ACB5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Harry Potter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AB237D-BA3D-417F-A7E2-FEFFF75CB2C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625D03-4365-4FD8-A40E-F82354FDBC2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29DE44-0772-4D00-9071-67FED7D6C9F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5A38C5-4BBE-4AD3-A3F7-1FC0E251C9D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248EE-B9B1-4B09-80A9-6D261598A91D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77A70-5B61-4A06-974F-AE51FC4AB23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DA72A-CF3D-4919-AECE-CD8A59C5C7C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94EB39-42B4-43DB-A3D8-77ABE5E0AF5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BDDF1-8D1A-49E0-9F52-D558939CC21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3F9D36-2314-4026-B0C4-CC283329816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59909D-96C1-45AF-90FB-8DCA87E316F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92FD9A3-CA3A-4D5A-8526-8DAC244C9E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Worksheet1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Totally Fit: </a:t>
            </a:r>
            <a:br>
              <a:rPr lang="en-US" sz="4400"/>
            </a:br>
            <a:r>
              <a:rPr lang="en-US" sz="4400"/>
              <a:t>Presentation to the President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Harry Potter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mission of the total Fitness Wellness Center is to provide modern, well-maintained fitness equipment and a </a:t>
            </a:r>
            <a:r>
              <a:rPr lang="en-US" dirty="0" err="1" smtClean="0"/>
              <a:t>knowlegeable</a:t>
            </a:r>
            <a:r>
              <a:rPr lang="en-US" dirty="0" smtClean="0"/>
              <a:t>, highly trained staff in order to give our members and effective and personalized exercise and wellness experience.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Statement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Revenues increased significantly during the first three quarters, but dipped in the fourth</a:t>
            </a:r>
          </a:p>
          <a:p>
            <a:pPr lvl="1">
              <a:lnSpc>
                <a:spcPct val="90000"/>
              </a:lnSpc>
            </a:pPr>
            <a:r>
              <a:rPr lang="en-US"/>
              <a:t>Holidays may have affected fourth quarter revenues</a:t>
            </a:r>
          </a:p>
          <a:p>
            <a:pPr lvl="1">
              <a:lnSpc>
                <a:spcPct val="90000"/>
              </a:lnSpc>
            </a:pPr>
            <a:r>
              <a:rPr lang="en-US"/>
              <a:t>Gold and Platinum plans are where we should concentrate</a:t>
            </a:r>
          </a:p>
          <a:p>
            <a:pPr>
              <a:lnSpc>
                <a:spcPct val="90000"/>
              </a:lnSpc>
            </a:pPr>
            <a:r>
              <a:rPr lang="en-US"/>
              <a:t>Revenues for all plans exceeded our goals for the year</a:t>
            </a:r>
          </a:p>
          <a:p>
            <a:pPr>
              <a:lnSpc>
                <a:spcPct val="90000"/>
              </a:lnSpc>
            </a:pPr>
            <a:r>
              <a:rPr lang="en-US"/>
              <a:t>Projections are for further increases in the next year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Report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Revenues by Plan and by Quarter</a:t>
            </a:r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381000" y="1676400"/>
          <a:ext cx="7981619" cy="2366963"/>
        </p:xfrm>
        <a:graphic>
          <a:graphicData uri="http://schemas.openxmlformats.org/presentationml/2006/ole">
            <p:oleObj spid="_x0000_s7169" name="Worksheet" r:id="rId4" imgW="4143451" imgH="1228649" progId="Excel.Sheet.12">
              <p:embed/>
            </p:oleObj>
          </a:graphicData>
        </a:graphic>
      </p:graphicFrame>
      <p:sp>
        <p:nvSpPr>
          <p:cNvPr id="6" name="Line Callout 2 5"/>
          <p:cNvSpPr/>
          <p:nvPr/>
        </p:nvSpPr>
        <p:spPr>
          <a:xfrm>
            <a:off x="4419600" y="4724400"/>
            <a:ext cx="2362200" cy="1295400"/>
          </a:xfrm>
          <a:prstGeom prst="borderCallout2">
            <a:avLst>
              <a:gd name="adj1" fmla="val -2785"/>
              <a:gd name="adj2" fmla="val 101891"/>
              <a:gd name="adj3" fmla="val -15946"/>
              <a:gd name="adj4" fmla="val 113240"/>
              <a:gd name="adj5" fmla="val -46623"/>
              <a:gd name="adj6" fmla="val 14556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Total sum is over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$90,000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Graphical Analysis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371600" y="1447800"/>
          <a:ext cx="6611394" cy="4294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To increase our membership base by 20%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To increase the number of members signing up for Platinum and Gold plans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To market the Bronze and Silver plans to university students</a:t>
            </a:r>
          </a:p>
          <a:p>
            <a:pPr>
              <a:lnSpc>
                <a:spcPct val="90000"/>
              </a:lnSpc>
            </a:pPr>
            <a:r>
              <a:rPr lang="en-US" sz="2600"/>
              <a:t>To offer body fat analysis as well as additional nutrition education courses</a:t>
            </a:r>
          </a:p>
          <a:p>
            <a:pPr>
              <a:lnSpc>
                <a:spcPct val="90000"/>
              </a:lnSpc>
            </a:pPr>
            <a:r>
              <a:rPr lang="en-US" sz="2600"/>
              <a:t>To add additional weight training equipment in the Exercise Room</a:t>
            </a:r>
          </a:p>
          <a:p>
            <a:pPr>
              <a:lnSpc>
                <a:spcPct val="90000"/>
              </a:lnSpc>
            </a:pPr>
            <a:r>
              <a:rPr lang="en-US" sz="2600"/>
              <a:t>To increase the number of classes, and to recruit teachers for Yoga and Spinning class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83</TotalTime>
  <Words>204</Words>
  <Application>Microsoft Office PowerPoint</Application>
  <PresentationFormat>On-screen Show (4:3)</PresentationFormat>
  <Paragraphs>34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Concourse</vt:lpstr>
      <vt:lpstr>Worksheet</vt:lpstr>
      <vt:lpstr>Totally Fit:  Presentation to the President</vt:lpstr>
      <vt:lpstr>Mission Statement</vt:lpstr>
      <vt:lpstr>Financial Report</vt:lpstr>
      <vt:lpstr>Revenues by Plan and by Quarter</vt:lpstr>
      <vt:lpstr>Graphical Analysis</vt:lpstr>
      <vt:lpstr>Goals for Next Year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Totally Fit:  Presentation to the President</dc:title>
  <dc:creator>HechtMaster</dc:creator>
  <cp:lastModifiedBy>bccuser</cp:lastModifiedBy>
  <cp:revision>11</cp:revision>
  <dcterms:created xsi:type="dcterms:W3CDTF">2002-08-27T17:05:50Z</dcterms:created>
  <dcterms:modified xsi:type="dcterms:W3CDTF">2010-04-13T21:13:12Z</dcterms:modified>
</cp:coreProperties>
</file>